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orum" charset="1" panose="02000000000000000000"/>
      <p:regular r:id="rId10"/>
    </p:embeddedFont>
    <p:embeddedFont>
      <p:font typeface="TT Drugs" charset="1" panose="02000503060000020003"/>
      <p:regular r:id="rId11"/>
    </p:embeddedFont>
    <p:embeddedFont>
      <p:font typeface="TT Drugs Bold" charset="1" panose="02000803060000020003"/>
      <p:regular r:id="rId12"/>
    </p:embeddedFont>
    <p:embeddedFont>
      <p:font typeface="TT Drugs Italics" charset="1" panose="02000503000000090003"/>
      <p:regular r:id="rId13"/>
    </p:embeddedFont>
    <p:embeddedFont>
      <p:font typeface="TT Drugs Bold Italics" charset="1" panose="02000803000000090003"/>
      <p:regular r:id="rId14"/>
    </p:embeddedFont>
    <p:embeddedFont>
      <p:font typeface="Cormorant Garamond" charset="1" panose="00000500000000000000"/>
      <p:regular r:id="rId15"/>
    </p:embeddedFont>
    <p:embeddedFont>
      <p:font typeface="Cormorant Garamond Bold" charset="1" panose="00000800000000000000"/>
      <p:regular r:id="rId16"/>
    </p:embeddedFont>
    <p:embeddedFont>
      <p:font typeface="Cormorant Garamond Italics" charset="1" panose="00000500000000000000"/>
      <p:regular r:id="rId17"/>
    </p:embeddedFont>
    <p:embeddedFont>
      <p:font typeface="Cormorant Garamond Bold Italics" charset="1" panose="00000800000000000000"/>
      <p:regular r:id="rId18"/>
    </p:embeddedFont>
    <p:embeddedFont>
      <p:font typeface="Cormorant Garamond Light" charset="1" panose="00000400000000000000"/>
      <p:regular r:id="rId19"/>
    </p:embeddedFont>
    <p:embeddedFont>
      <p:font typeface="Cormorant Garamond Light Italics" charset="1" panose="00000400000000000000"/>
      <p:regular r:id="rId20"/>
    </p:embeddedFont>
    <p:embeddedFont>
      <p:font typeface="Cormorant Garamond Medium" charset="1" panose="00000600000000000000"/>
      <p:regular r:id="rId21"/>
    </p:embeddedFont>
    <p:embeddedFont>
      <p:font typeface="Cormorant Garamond Medium Italics" charset="1" panose="00000600000000000000"/>
      <p:regular r:id="rId22"/>
    </p:embeddedFont>
    <p:embeddedFont>
      <p:font typeface="Cormorant Garamond Semi-Bold" charset="1" panose="00000700000000000000"/>
      <p:regular r:id="rId23"/>
    </p:embeddedFont>
    <p:embeddedFont>
      <p:font typeface="Cormorant Garamond Semi-Bold Italics" charset="1" panose="00000700000000000000"/>
      <p:regular r:id="rId24"/>
    </p:embeddedFont>
    <p:embeddedFont>
      <p:font typeface="Halant" charset="1" panose="00000500000000000000"/>
      <p:regular r:id="rId25"/>
    </p:embeddedFont>
    <p:embeddedFont>
      <p:font typeface="Halant Bold" charset="1" panose="00000800000000000000"/>
      <p:regular r:id="rId26"/>
    </p:embeddedFont>
    <p:embeddedFont>
      <p:font typeface="Halant Light" charset="1" panose="00000400000000000000"/>
      <p:regular r:id="rId27"/>
    </p:embeddedFont>
    <p:embeddedFont>
      <p:font typeface="Halant Medium" charset="1" panose="00000600000000000000"/>
      <p:regular r:id="rId28"/>
    </p:embeddedFont>
    <p:embeddedFont>
      <p:font typeface="Halant Semi-Bold" charset="1" panose="00000700000000000000"/>
      <p:regular r:id="rId29"/>
    </p:embeddedFont>
    <p:embeddedFont>
      <p:font typeface="HK Grotesk" charset="1" panose="00000500000000000000"/>
      <p:regular r:id="rId30"/>
    </p:embeddedFont>
    <p:embeddedFont>
      <p:font typeface="HK Grotesk Bold" charset="1" panose="00000800000000000000"/>
      <p:regular r:id="rId31"/>
    </p:embeddedFont>
    <p:embeddedFont>
      <p:font typeface="HK Grotesk Italics" charset="1" panose="00000500000000000000"/>
      <p:regular r:id="rId32"/>
    </p:embeddedFont>
    <p:embeddedFont>
      <p:font typeface="HK Grotesk Bold Italics" charset="1" panose="00000800000000000000"/>
      <p:regular r:id="rId33"/>
    </p:embeddedFont>
    <p:embeddedFont>
      <p:font typeface="HK Grotesk Light" charset="1" panose="00000400000000000000"/>
      <p:regular r:id="rId34"/>
    </p:embeddedFont>
    <p:embeddedFont>
      <p:font typeface="HK Grotesk Light Italics" charset="1" panose="00000400000000000000"/>
      <p:regular r:id="rId35"/>
    </p:embeddedFont>
    <p:embeddedFont>
      <p:font typeface="HK Grotesk Medium" charset="1" panose="00000600000000000000"/>
      <p:regular r:id="rId36"/>
    </p:embeddedFont>
    <p:embeddedFont>
      <p:font typeface="HK Grotesk Medium Italics" charset="1" panose="00000600000000000000"/>
      <p:regular r:id="rId37"/>
    </p:embeddedFont>
    <p:embeddedFont>
      <p:font typeface="HK Grotesk Semi-Bold" charset="1" panose="00000700000000000000"/>
      <p:regular r:id="rId38"/>
    </p:embeddedFont>
    <p:embeddedFont>
      <p:font typeface="HK Grotesk Semi-Bold Italics" charset="1" panose="00000700000000000000"/>
      <p:regular r:id="rId39"/>
    </p:embeddedFont>
    <p:embeddedFont>
      <p:font typeface="Assistant" charset="1" panose="00000500000000000000"/>
      <p:regular r:id="rId40"/>
    </p:embeddedFont>
    <p:embeddedFont>
      <p:font typeface="Assistant Bold" charset="1" panose="00000800000000000000"/>
      <p:regular r:id="rId41"/>
    </p:embeddedFont>
    <p:embeddedFont>
      <p:font typeface="Assistant Extra-Light" charset="1" panose="00000300000000000000"/>
      <p:regular r:id="rId42"/>
    </p:embeddedFont>
    <p:embeddedFont>
      <p:font typeface="Assistant Light" charset="1" panose="00000400000000000000"/>
      <p:regular r:id="rId43"/>
    </p:embeddedFont>
    <p:embeddedFont>
      <p:font typeface="Assistant Semi-Bold" charset="1" panose="00000700000000000000"/>
      <p:regular r:id="rId44"/>
    </p:embeddedFont>
    <p:embeddedFont>
      <p:font typeface="Assistant Ultra-Bold" charset="1" panose="000009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687688">
            <a:off x="10282257" y="5034286"/>
            <a:ext cx="8922358" cy="9404330"/>
          </a:xfrm>
          <a:custGeom>
            <a:avLst/>
            <a:gdLst/>
            <a:ahLst/>
            <a:cxnLst/>
            <a:rect r="r" b="b" t="t" l="l"/>
            <a:pathLst>
              <a:path h="9404330" w="8922358">
                <a:moveTo>
                  <a:pt x="0" y="0"/>
                </a:moveTo>
                <a:lnTo>
                  <a:pt x="8922358" y="0"/>
                </a:lnTo>
                <a:lnTo>
                  <a:pt x="8922358" y="9404330"/>
                </a:lnTo>
                <a:lnTo>
                  <a:pt x="0" y="9404330"/>
                </a:lnTo>
                <a:lnTo>
                  <a:pt x="0" y="0"/>
                </a:lnTo>
                <a:close/>
              </a:path>
            </a:pathLst>
          </a:custGeom>
          <a:blipFill>
            <a:blip r:embed="rId2"/>
            <a:stretch>
              <a:fillRect l="0" t="0" r="0" b="0"/>
            </a:stretch>
          </a:blipFill>
        </p:spPr>
      </p:sp>
      <p:sp>
        <p:nvSpPr>
          <p:cNvPr name="Freeform 3" id="3"/>
          <p:cNvSpPr/>
          <p:nvPr/>
        </p:nvSpPr>
        <p:spPr>
          <a:xfrm flipH="false" flipV="false" rot="-10013544">
            <a:off x="-1834628" y="-2396987"/>
            <a:ext cx="8825308" cy="8229600"/>
          </a:xfrm>
          <a:custGeom>
            <a:avLst/>
            <a:gdLst/>
            <a:ahLst/>
            <a:cxnLst/>
            <a:rect r="r" b="b" t="t" l="l"/>
            <a:pathLst>
              <a:path h="8229600" w="8825308">
                <a:moveTo>
                  <a:pt x="0" y="0"/>
                </a:moveTo>
                <a:lnTo>
                  <a:pt x="8825308" y="0"/>
                </a:lnTo>
                <a:lnTo>
                  <a:pt x="8825308"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3251194" y="5043984"/>
            <a:ext cx="11785611" cy="3364250"/>
            <a:chOff x="0" y="0"/>
            <a:chExt cx="15714148" cy="4485666"/>
          </a:xfrm>
        </p:grpSpPr>
        <p:sp>
          <p:nvSpPr>
            <p:cNvPr name="TextBox 5" id="5"/>
            <p:cNvSpPr txBox="true"/>
            <p:nvPr/>
          </p:nvSpPr>
          <p:spPr>
            <a:xfrm rot="0">
              <a:off x="0" y="-988850"/>
              <a:ext cx="15714148" cy="1594734"/>
            </a:xfrm>
            <a:prstGeom prst="rect">
              <a:avLst/>
            </a:prstGeom>
          </p:spPr>
          <p:txBody>
            <a:bodyPr anchor="t" rtlCol="false" tIns="0" lIns="0" bIns="0" rIns="0">
              <a:spAutoFit/>
            </a:bodyPr>
            <a:lstStyle/>
            <a:p>
              <a:pPr algn="ctr">
                <a:lnSpc>
                  <a:spcPts val="4635"/>
                </a:lnSpc>
              </a:pPr>
              <a:r>
                <a:rPr lang="en-US" sz="4213">
                  <a:solidFill>
                    <a:srgbClr val="731F7D"/>
                  </a:solidFill>
                  <a:latin typeface="HK Grotesk Medium"/>
                </a:rPr>
                <a:t>Analizarea Preferințelor Utilizatorului Spotify pentru Recomandări Personalizate</a:t>
              </a:r>
            </a:p>
          </p:txBody>
        </p:sp>
        <p:sp>
          <p:nvSpPr>
            <p:cNvPr name="TextBox 6" id="6"/>
            <p:cNvSpPr txBox="true"/>
            <p:nvPr/>
          </p:nvSpPr>
          <p:spPr>
            <a:xfrm rot="0">
              <a:off x="0" y="1781907"/>
              <a:ext cx="15714148" cy="3109935"/>
            </a:xfrm>
            <a:prstGeom prst="rect">
              <a:avLst/>
            </a:prstGeom>
          </p:spPr>
          <p:txBody>
            <a:bodyPr anchor="t" rtlCol="false" tIns="0" lIns="0" bIns="0" rIns="0">
              <a:spAutoFit/>
            </a:bodyPr>
            <a:lstStyle/>
            <a:p>
              <a:pPr algn="ctr">
                <a:lnSpc>
                  <a:spcPts val="4719"/>
                </a:lnSpc>
              </a:pPr>
            </a:p>
            <a:p>
              <a:pPr algn="ctr">
                <a:lnSpc>
                  <a:spcPts val="4719"/>
                </a:lnSpc>
              </a:pPr>
            </a:p>
            <a:p>
              <a:pPr algn="ctr">
                <a:lnSpc>
                  <a:spcPts val="4719"/>
                </a:lnSpc>
              </a:pPr>
            </a:p>
            <a:p>
              <a:pPr algn="ctr" marL="0" indent="0" lvl="0">
                <a:lnSpc>
                  <a:spcPts val="4719"/>
                </a:lnSpc>
                <a:spcBef>
                  <a:spcPct val="0"/>
                </a:spcBef>
              </a:pPr>
              <a:r>
                <a:rPr lang="en-US" sz="3371">
                  <a:solidFill>
                    <a:srgbClr val="731F7D"/>
                  </a:solidFill>
                  <a:latin typeface="HK Grotesk Bold"/>
                </a:rPr>
                <a:t>Departamentul Informatică și Ingineria Sistemelor</a:t>
              </a:r>
            </a:p>
          </p:txBody>
        </p:sp>
      </p:grpSp>
      <p:sp>
        <p:nvSpPr>
          <p:cNvPr name="TextBox 7" id="7"/>
          <p:cNvSpPr txBox="true"/>
          <p:nvPr/>
        </p:nvSpPr>
        <p:spPr>
          <a:xfrm rot="0">
            <a:off x="8114665" y="6343204"/>
            <a:ext cx="2482590" cy="727710"/>
          </a:xfrm>
          <a:prstGeom prst="rect">
            <a:avLst/>
          </a:prstGeom>
        </p:spPr>
        <p:txBody>
          <a:bodyPr anchor="t" rtlCol="false" tIns="0" lIns="0" bIns="0" rIns="0">
            <a:spAutoFit/>
          </a:bodyPr>
          <a:lstStyle/>
          <a:p>
            <a:pPr algn="ctr">
              <a:lnSpc>
                <a:spcPts val="2940"/>
              </a:lnSpc>
            </a:pPr>
            <a:r>
              <a:rPr lang="en-US" sz="2100" spc="-21">
                <a:solidFill>
                  <a:srgbClr val="731F7D"/>
                </a:solidFill>
                <a:latin typeface="Assistant"/>
              </a:rPr>
              <a:t>Burlac Irina </a:t>
            </a:r>
          </a:p>
          <a:p>
            <a:pPr algn="ctr">
              <a:lnSpc>
                <a:spcPts val="2940"/>
              </a:lnSpc>
            </a:pPr>
            <a:r>
              <a:rPr lang="en-US" sz="2100" spc="-21">
                <a:solidFill>
                  <a:srgbClr val="731F7D"/>
                </a:solidFill>
                <a:latin typeface="Assistant"/>
              </a:rPr>
              <a:t>MI211</a:t>
            </a:r>
          </a:p>
        </p:txBody>
      </p:sp>
      <p:sp>
        <p:nvSpPr>
          <p:cNvPr name="TextBox 8" id="8"/>
          <p:cNvSpPr txBox="true"/>
          <p:nvPr/>
        </p:nvSpPr>
        <p:spPr>
          <a:xfrm rot="0">
            <a:off x="6137485" y="8935214"/>
            <a:ext cx="6436950" cy="323086"/>
          </a:xfrm>
          <a:prstGeom prst="rect">
            <a:avLst/>
          </a:prstGeom>
        </p:spPr>
        <p:txBody>
          <a:bodyPr anchor="t" rtlCol="false" tIns="0" lIns="0" bIns="0" rIns="0">
            <a:spAutoFit/>
          </a:bodyPr>
          <a:lstStyle/>
          <a:p>
            <a:pPr algn="ctr">
              <a:lnSpc>
                <a:spcPts val="2667"/>
              </a:lnSpc>
            </a:pPr>
            <a:r>
              <a:rPr lang="en-US" sz="1905" spc="-19">
                <a:solidFill>
                  <a:srgbClr val="731F7D"/>
                </a:solidFill>
                <a:latin typeface="Assistant"/>
              </a:rPr>
              <a:t>Proiect in cadrul disciplinii Analiza Datelor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89606" y="1368064"/>
            <a:ext cx="9964469" cy="1292490"/>
          </a:xfrm>
          <a:custGeom>
            <a:avLst/>
            <a:gdLst/>
            <a:ahLst/>
            <a:cxnLst/>
            <a:rect r="r" b="b" t="t" l="l"/>
            <a:pathLst>
              <a:path h="1292490" w="9964469">
                <a:moveTo>
                  <a:pt x="0" y="0"/>
                </a:moveTo>
                <a:lnTo>
                  <a:pt x="9964469" y="0"/>
                </a:lnTo>
                <a:lnTo>
                  <a:pt x="9964469" y="1292490"/>
                </a:lnTo>
                <a:lnTo>
                  <a:pt x="0" y="1292490"/>
                </a:lnTo>
                <a:lnTo>
                  <a:pt x="0" y="0"/>
                </a:lnTo>
                <a:close/>
              </a:path>
            </a:pathLst>
          </a:custGeom>
          <a:blipFill>
            <a:blip r:embed="rId2"/>
            <a:stretch>
              <a:fillRect l="0" t="-661" r="-3307" b="-661"/>
            </a:stretch>
          </a:blipFill>
        </p:spPr>
      </p:sp>
      <p:sp>
        <p:nvSpPr>
          <p:cNvPr name="Freeform 3" id="3"/>
          <p:cNvSpPr/>
          <p:nvPr/>
        </p:nvSpPr>
        <p:spPr>
          <a:xfrm flipH="false" flipV="false" rot="0">
            <a:off x="189606" y="2660554"/>
            <a:ext cx="11037417" cy="1934234"/>
          </a:xfrm>
          <a:custGeom>
            <a:avLst/>
            <a:gdLst/>
            <a:ahLst/>
            <a:cxnLst/>
            <a:rect r="r" b="b" t="t" l="l"/>
            <a:pathLst>
              <a:path h="1934234" w="11037417">
                <a:moveTo>
                  <a:pt x="0" y="0"/>
                </a:moveTo>
                <a:lnTo>
                  <a:pt x="11037416" y="0"/>
                </a:lnTo>
                <a:lnTo>
                  <a:pt x="11037416" y="1934235"/>
                </a:lnTo>
                <a:lnTo>
                  <a:pt x="0" y="1934235"/>
                </a:lnTo>
                <a:lnTo>
                  <a:pt x="0" y="0"/>
                </a:lnTo>
                <a:close/>
              </a:path>
            </a:pathLst>
          </a:custGeom>
          <a:blipFill>
            <a:blip r:embed="rId3"/>
            <a:stretch>
              <a:fillRect l="0" t="0" r="0" b="0"/>
            </a:stretch>
          </a:blipFill>
        </p:spPr>
      </p:sp>
      <p:sp>
        <p:nvSpPr>
          <p:cNvPr name="Freeform 4" id="4"/>
          <p:cNvSpPr/>
          <p:nvPr/>
        </p:nvSpPr>
        <p:spPr>
          <a:xfrm flipH="false" flipV="false" rot="0">
            <a:off x="189606" y="519891"/>
            <a:ext cx="9499538" cy="848173"/>
          </a:xfrm>
          <a:custGeom>
            <a:avLst/>
            <a:gdLst/>
            <a:ahLst/>
            <a:cxnLst/>
            <a:rect r="r" b="b" t="t" l="l"/>
            <a:pathLst>
              <a:path h="848173" w="9499538">
                <a:moveTo>
                  <a:pt x="0" y="0"/>
                </a:moveTo>
                <a:lnTo>
                  <a:pt x="9499537" y="0"/>
                </a:lnTo>
                <a:lnTo>
                  <a:pt x="9499537" y="848173"/>
                </a:lnTo>
                <a:lnTo>
                  <a:pt x="0" y="848173"/>
                </a:lnTo>
                <a:lnTo>
                  <a:pt x="0" y="0"/>
                </a:lnTo>
                <a:close/>
              </a:path>
            </a:pathLst>
          </a:custGeom>
          <a:blipFill>
            <a:blip r:embed="rId4"/>
            <a:stretch>
              <a:fillRect l="0" t="0" r="0" b="0"/>
            </a:stretch>
          </a:blipFill>
        </p:spPr>
      </p:sp>
      <p:sp>
        <p:nvSpPr>
          <p:cNvPr name="TextBox 5" id="5"/>
          <p:cNvSpPr txBox="true"/>
          <p:nvPr/>
        </p:nvSpPr>
        <p:spPr>
          <a:xfrm rot="0">
            <a:off x="189606" y="5852089"/>
            <a:ext cx="17511112" cy="2956560"/>
          </a:xfrm>
          <a:prstGeom prst="rect">
            <a:avLst/>
          </a:prstGeom>
        </p:spPr>
        <p:txBody>
          <a:bodyPr anchor="t" rtlCol="false" tIns="0" lIns="0" bIns="0" rIns="0">
            <a:spAutoFit/>
          </a:bodyPr>
          <a:lstStyle/>
          <a:p>
            <a:pPr algn="ctr">
              <a:lnSpc>
                <a:spcPts val="2940"/>
              </a:lnSpc>
              <a:spcBef>
                <a:spcPct val="0"/>
              </a:spcBef>
            </a:pPr>
            <a:r>
              <a:rPr lang="en-US" sz="2100" spc="-21">
                <a:solidFill>
                  <a:srgbClr val="FFFFFF"/>
                </a:solidFill>
                <a:latin typeface="Assistant"/>
              </a:rPr>
              <a:t>MSE și RMSE sunt măsuri utile pentru evaluarea performanței unui model sau a unei analize statistice.</a:t>
            </a:r>
          </a:p>
          <a:p>
            <a:pPr algn="ctr">
              <a:lnSpc>
                <a:spcPts val="2940"/>
              </a:lnSpc>
              <a:spcBef>
                <a:spcPct val="0"/>
              </a:spcBef>
            </a:pPr>
          </a:p>
          <a:p>
            <a:pPr algn="ctr" marL="453390" indent="-226695" lvl="1">
              <a:lnSpc>
                <a:spcPts val="2940"/>
              </a:lnSpc>
              <a:spcBef>
                <a:spcPct val="0"/>
              </a:spcBef>
              <a:buFont typeface="Arial"/>
              <a:buChar char="•"/>
            </a:pPr>
            <a:r>
              <a:rPr lang="en-US" sz="2100" spc="-21">
                <a:solidFill>
                  <a:srgbClr val="FFFFFF"/>
                </a:solidFill>
                <a:latin typeface="Assistant"/>
              </a:rPr>
              <a:t>MSE (Mean Squared Error) - MSE este o măsură a erorii medii pătratice între valorile prezise și valorile reale. Pentru valoarea specifică pe care ați furnizat-o (MSE: 0,997764668289739), aceasta indică o valoare a erorii medii pătratice aproape de 1, ceea ce înseamnă că modelul sau analiza dvs. prezisese în medie erori relativ mici pătrate între valorile prezise și cele reale.</a:t>
            </a:r>
          </a:p>
          <a:p>
            <a:pPr algn="ctr" marL="453390" indent="-226695" lvl="1">
              <a:lnSpc>
                <a:spcPts val="2940"/>
              </a:lnSpc>
              <a:spcBef>
                <a:spcPct val="0"/>
              </a:spcBef>
              <a:buFont typeface="Arial"/>
              <a:buChar char="•"/>
            </a:pPr>
            <a:r>
              <a:rPr lang="en-US" sz="2100" spc="-21">
                <a:solidFill>
                  <a:srgbClr val="FFFFFF"/>
                </a:solidFill>
                <a:latin typeface="Assistant"/>
              </a:rPr>
              <a:t>RMSE (Root Mean Squared Error) - RMSE este o variantă a MSE și reprezintă rădăcina pătrată a MSE. Este o măsură a dispersiei erorilor dintre valorile prezise și valorile reale. Pentru valoarea specifică (RMSE: 0.98923542348689), aceasta indică o valoare a dispersiei erorilor semnificativa între valorile prezise și cele reale.</a:t>
            </a:r>
          </a:p>
          <a:p>
            <a:pPr algn="ctr">
              <a:lnSpc>
                <a:spcPts val="2940"/>
              </a:lnSpc>
              <a:spcBef>
                <a:spcPct val="0"/>
              </a:spcBef>
            </a:pPr>
            <a:r>
              <a:rPr lang="en-US" sz="2100" spc="-21">
                <a:solidFill>
                  <a:srgbClr val="FFFFFF"/>
                </a:solidFill>
                <a:latin typeface="Assistant"/>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6" id="6"/>
          <p:cNvSpPr/>
          <p:nvPr/>
        </p:nvSpPr>
        <p:spPr>
          <a:xfrm flipH="false" flipV="false" rot="0">
            <a:off x="4073202" y="785792"/>
            <a:ext cx="10945273" cy="5393552"/>
          </a:xfrm>
          <a:custGeom>
            <a:avLst/>
            <a:gdLst/>
            <a:ahLst/>
            <a:cxnLst/>
            <a:rect r="r" b="b" t="t" l="l"/>
            <a:pathLst>
              <a:path h="5393552" w="10945273">
                <a:moveTo>
                  <a:pt x="0" y="0"/>
                </a:moveTo>
                <a:lnTo>
                  <a:pt x="10945273" y="0"/>
                </a:lnTo>
                <a:lnTo>
                  <a:pt x="10945273" y="5393552"/>
                </a:lnTo>
                <a:lnTo>
                  <a:pt x="0" y="5393552"/>
                </a:lnTo>
                <a:lnTo>
                  <a:pt x="0" y="0"/>
                </a:lnTo>
                <a:close/>
              </a:path>
            </a:pathLst>
          </a:custGeom>
          <a:blipFill>
            <a:blip r:embed="rId9"/>
            <a:stretch>
              <a:fillRect l="0" t="0" r="0" b="0"/>
            </a:stretch>
          </a:blipFill>
        </p:spPr>
      </p:sp>
      <p:sp>
        <p:nvSpPr>
          <p:cNvPr name="TextBox 7" id="7"/>
          <p:cNvSpPr txBox="true"/>
          <p:nvPr/>
        </p:nvSpPr>
        <p:spPr>
          <a:xfrm rot="0">
            <a:off x="3254622" y="7196220"/>
            <a:ext cx="14928637" cy="2213610"/>
          </a:xfrm>
          <a:prstGeom prst="rect">
            <a:avLst/>
          </a:prstGeom>
        </p:spPr>
        <p:txBody>
          <a:bodyPr anchor="t" rtlCol="false" tIns="0" lIns="0" bIns="0" rIns="0">
            <a:spAutoFit/>
          </a:bodyPr>
          <a:lstStyle/>
          <a:p>
            <a:pPr>
              <a:lnSpc>
                <a:spcPts val="2940"/>
              </a:lnSpc>
              <a:spcBef>
                <a:spcPct val="0"/>
              </a:spcBef>
            </a:pPr>
            <a:r>
              <a:rPr lang="en-US" sz="2100" spc="-21">
                <a:solidFill>
                  <a:srgbClr val="FFFFFF"/>
                </a:solidFill>
                <a:latin typeface="Assistant"/>
              </a:rPr>
              <a:t>Pe scurt, acest rezultat ofer˘a informat, ii</a:t>
            </a:r>
          </a:p>
          <a:p>
            <a:pPr>
              <a:lnSpc>
                <a:spcPts val="2940"/>
              </a:lnSpc>
              <a:spcBef>
                <a:spcPct val="0"/>
              </a:spcBef>
            </a:pPr>
            <a:r>
              <a:rPr lang="en-US" sz="2100" spc="-21">
                <a:solidFill>
                  <a:srgbClr val="FFFFFF"/>
                </a:solidFill>
                <a:latin typeface="Assistant"/>
              </a:rPr>
              <a:t>despre calitatea s, i semnificat, ia modelului de regresie liniar˘a. Aceasta sugereaz˘a</a:t>
            </a:r>
          </a:p>
          <a:p>
            <a:pPr>
              <a:lnSpc>
                <a:spcPts val="2940"/>
              </a:lnSpc>
              <a:spcBef>
                <a:spcPct val="0"/>
              </a:spcBef>
            </a:pPr>
            <a:r>
              <a:rPr lang="en-US" sz="2100" spc="-21">
                <a:solidFill>
                  <a:srgbClr val="FFFFFF"/>
                </a:solidFill>
                <a:latin typeface="Assistant"/>
              </a:rPr>
              <a:t>c˘a, des, i unele variabile predictive pot avea un impact semnificativ asupra variabilei de flux (streams), puterea explicativ˘a global˘a a modelului este limitat˘a,</a:t>
            </a:r>
          </a:p>
          <a:p>
            <a:pPr>
              <a:lnSpc>
                <a:spcPts val="2940"/>
              </a:lnSpc>
              <a:spcBef>
                <a:spcPct val="0"/>
              </a:spcBef>
            </a:pPr>
            <a:r>
              <a:rPr lang="en-US" sz="2100" spc="-21">
                <a:solidFill>
                  <a:srgbClr val="FFFFFF"/>
                </a:solidFill>
                <a:latin typeface="Assistant"/>
              </a:rPr>
              <a:t>dup˘a cum indic˘a valoarea scazuta a R patrat. Este posibil sa fie necesar˘a o</a:t>
            </a:r>
          </a:p>
          <a:p>
            <a:pPr>
              <a:lnSpc>
                <a:spcPts val="2940"/>
              </a:lnSpc>
              <a:spcBef>
                <a:spcPct val="0"/>
              </a:spcBef>
            </a:pPr>
            <a:r>
              <a:rPr lang="en-US" sz="2100" spc="-21">
                <a:solidFill>
                  <a:srgbClr val="FFFFFF"/>
                </a:solidFill>
                <a:latin typeface="Assistant"/>
              </a:rPr>
              <a:t>rafinare suplimentar˘a a modelului pentru a ˆımbun˘at˘at, i acuratet,ea s, i puterea explicativ˘a a acestuia.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5035619" y="5617475"/>
            <a:ext cx="8275792" cy="7913726"/>
          </a:xfrm>
          <a:custGeom>
            <a:avLst/>
            <a:gdLst/>
            <a:ahLst/>
            <a:cxnLst/>
            <a:rect r="r" b="b" t="t" l="l"/>
            <a:pathLst>
              <a:path h="7913726" w="8275792">
                <a:moveTo>
                  <a:pt x="0" y="0"/>
                </a:moveTo>
                <a:lnTo>
                  <a:pt x="8275791" y="0"/>
                </a:lnTo>
                <a:lnTo>
                  <a:pt x="8275791" y="7913725"/>
                </a:lnTo>
                <a:lnTo>
                  <a:pt x="0" y="7913725"/>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grpSp>
        <p:nvGrpSpPr>
          <p:cNvPr name="Group 7" id="7"/>
          <p:cNvGrpSpPr/>
          <p:nvPr/>
        </p:nvGrpSpPr>
        <p:grpSpPr>
          <a:xfrm rot="0">
            <a:off x="-401285" y="1821811"/>
            <a:ext cx="17660585" cy="6643378"/>
            <a:chOff x="0" y="0"/>
            <a:chExt cx="23547447" cy="8857837"/>
          </a:xfrm>
        </p:grpSpPr>
        <p:sp>
          <p:nvSpPr>
            <p:cNvPr name="TextBox 8" id="8"/>
            <p:cNvSpPr txBox="true"/>
            <p:nvPr/>
          </p:nvSpPr>
          <p:spPr>
            <a:xfrm rot="0">
              <a:off x="0" y="0"/>
              <a:ext cx="23547447" cy="981587"/>
            </a:xfrm>
            <a:prstGeom prst="rect">
              <a:avLst/>
            </a:prstGeom>
          </p:spPr>
          <p:txBody>
            <a:bodyPr anchor="t" rtlCol="false" tIns="0" lIns="0" bIns="0" rIns="0">
              <a:spAutoFit/>
            </a:bodyPr>
            <a:lstStyle/>
            <a:p>
              <a:pPr algn="ctr">
                <a:lnSpc>
                  <a:spcPts val="5709"/>
                </a:lnSpc>
              </a:pPr>
              <a:r>
                <a:rPr lang="en-US" sz="4838">
                  <a:solidFill>
                    <a:srgbClr val="000000"/>
                  </a:solidFill>
                  <a:latin typeface="HK Grotesk Bold"/>
                </a:rPr>
                <a:t>Concluzii</a:t>
              </a:r>
            </a:p>
          </p:txBody>
        </p:sp>
        <p:sp>
          <p:nvSpPr>
            <p:cNvPr name="TextBox 9" id="9"/>
            <p:cNvSpPr txBox="true"/>
            <p:nvPr/>
          </p:nvSpPr>
          <p:spPr>
            <a:xfrm rot="0">
              <a:off x="2634303" y="1803622"/>
              <a:ext cx="18278840" cy="7054215"/>
            </a:xfrm>
            <a:prstGeom prst="rect">
              <a:avLst/>
            </a:prstGeom>
          </p:spPr>
          <p:txBody>
            <a:bodyPr anchor="t" rtlCol="false" tIns="0" lIns="0" bIns="0" rIns="0">
              <a:spAutoFit/>
            </a:bodyPr>
            <a:lstStyle/>
            <a:p>
              <a:pPr algn="just">
                <a:lnSpc>
                  <a:spcPts val="4680"/>
                </a:lnSpc>
              </a:pPr>
            </a:p>
            <a:p>
              <a:pPr algn="just">
                <a:lnSpc>
                  <a:spcPts val="4680"/>
                </a:lnSpc>
              </a:pPr>
              <a:r>
                <a:rPr lang="en-US" sz="3600" spc="-36">
                  <a:solidFill>
                    <a:srgbClr val="000000"/>
                  </a:solidFill>
                  <a:latin typeface="Assistant"/>
                </a:rPr>
                <a:t>În concluzie, analiza preferințelor utilizatorilor Spotify pentru recomandări personalizate este un aspect crucial al industriei muzicale digitale. Prin intermediul acestei analize, am putut să înțelegem mai bine modul în care ascultătorii interacționează cu muzica și cum pot fi folosite tehnologiile de analiză a datelor pentru a îmbunătăți experiența lor pe platformă. Cu evoluția tehnologiei și a metodelor de analiză a datelor, putem anticipa că această analiză va continua să fie o componentă esențială în dezvoltarea industriei muzicale digitale.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3959" y="1038225"/>
            <a:ext cx="7726964" cy="105631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Introducere</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grpSp>
        <p:nvGrpSpPr>
          <p:cNvPr name="Group 4" id="4"/>
          <p:cNvGrpSpPr/>
          <p:nvPr/>
        </p:nvGrpSpPr>
        <p:grpSpPr>
          <a:xfrm rot="0">
            <a:off x="3733800" y="4024091"/>
            <a:ext cx="3787282" cy="1312806"/>
            <a:chOff x="0" y="0"/>
            <a:chExt cx="5049709" cy="1750408"/>
          </a:xfrm>
        </p:grpSpPr>
        <p:sp>
          <p:nvSpPr>
            <p:cNvPr name="TextBox 5" id="5"/>
            <p:cNvSpPr txBox="true"/>
            <p:nvPr/>
          </p:nvSpPr>
          <p:spPr>
            <a:xfrm rot="0">
              <a:off x="0" y="-47625"/>
              <a:ext cx="5049709" cy="914197"/>
            </a:xfrm>
            <a:prstGeom prst="rect">
              <a:avLst/>
            </a:prstGeom>
          </p:spPr>
          <p:txBody>
            <a:bodyPr anchor="t" rtlCol="false" tIns="0" lIns="0" bIns="0" rIns="0">
              <a:spAutoFit/>
            </a:bodyPr>
            <a:lstStyle/>
            <a:p>
              <a:pPr>
                <a:lnSpc>
                  <a:spcPts val="5582"/>
                </a:lnSpc>
              </a:pPr>
            </a:p>
          </p:txBody>
        </p:sp>
        <p:sp>
          <p:nvSpPr>
            <p:cNvPr name="TextBox 6" id="6"/>
            <p:cNvSpPr txBox="true"/>
            <p:nvPr/>
          </p:nvSpPr>
          <p:spPr>
            <a:xfrm rot="0">
              <a:off x="0" y="1271937"/>
              <a:ext cx="5049709" cy="478470"/>
            </a:xfrm>
            <a:prstGeom prst="rect">
              <a:avLst/>
            </a:prstGeom>
          </p:spPr>
          <p:txBody>
            <a:bodyPr anchor="t" rtlCol="false" tIns="0" lIns="0" bIns="0" rIns="0">
              <a:spAutoFit/>
            </a:bodyPr>
            <a:lstStyle/>
            <a:p>
              <a:pPr>
                <a:lnSpc>
                  <a:spcPts val="3098"/>
                </a:lnSpc>
                <a:spcBef>
                  <a:spcPct val="0"/>
                </a:spcBef>
              </a:pPr>
            </a:p>
          </p:txBody>
        </p:sp>
      </p:grpSp>
      <p:sp>
        <p:nvSpPr>
          <p:cNvPr name="TextBox 7" id="7"/>
          <p:cNvSpPr txBox="true"/>
          <p:nvPr/>
        </p:nvSpPr>
        <p:spPr>
          <a:xfrm rot="0">
            <a:off x="8120703" y="8614101"/>
            <a:ext cx="3787282" cy="368378"/>
          </a:xfrm>
          <a:prstGeom prst="rect">
            <a:avLst/>
          </a:prstGeom>
        </p:spPr>
        <p:txBody>
          <a:bodyPr anchor="t" rtlCol="false" tIns="0" lIns="0" bIns="0" rIns="0">
            <a:spAutoFit/>
          </a:bodyPr>
          <a:lstStyle/>
          <a:p>
            <a:pPr>
              <a:lnSpc>
                <a:spcPts val="3098"/>
              </a:lnSpc>
              <a:spcBef>
                <a:spcPct val="0"/>
              </a:spcBef>
            </a:pPr>
          </a:p>
        </p:txBody>
      </p:sp>
      <p:sp>
        <p:nvSpPr>
          <p:cNvPr name="Freeform 8" id="8"/>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9" id="9"/>
          <p:cNvSpPr txBox="true"/>
          <p:nvPr/>
        </p:nvSpPr>
        <p:spPr>
          <a:xfrm rot="0">
            <a:off x="320115" y="3762373"/>
            <a:ext cx="17996039" cy="3193415"/>
          </a:xfrm>
          <a:prstGeom prst="rect">
            <a:avLst/>
          </a:prstGeom>
        </p:spPr>
        <p:txBody>
          <a:bodyPr anchor="t" rtlCol="false" tIns="0" lIns="0" bIns="0" rIns="0">
            <a:spAutoFit/>
          </a:bodyPr>
          <a:lstStyle/>
          <a:p>
            <a:pPr algn="ctr">
              <a:lnSpc>
                <a:spcPts val="3640"/>
              </a:lnSpc>
              <a:spcBef>
                <a:spcPct val="0"/>
              </a:spcBef>
            </a:pPr>
            <a:r>
              <a:rPr lang="en-US" sz="2800">
                <a:solidFill>
                  <a:srgbClr val="000000"/>
                </a:solidFill>
                <a:latin typeface="TT Drugs"/>
              </a:rPr>
              <a:t>Muzica joacă un rol important în viața de zi cu zi a oamenilor, iar digitalizarea a dus la acumularea continuă de date muzicale. Acest lucru a crescut colecțiile de piese muzicale, atât offline, cât și online. Acestă prezentare se concentrează asupra analizei preferințelor utilizatorilor Spotify și modului în care aceste informații sunt folosite pentru a oferi recomandări muzicale personalizate.</a:t>
            </a:r>
          </a:p>
          <a:p>
            <a:pPr algn="ctr">
              <a:lnSpc>
                <a:spcPts val="3640"/>
              </a:lnSpc>
              <a:spcBef>
                <a:spcPct val="0"/>
              </a:spcBef>
            </a:pPr>
            <a:r>
              <a:rPr lang="en-US" sz="2800">
                <a:solidFill>
                  <a:srgbClr val="000000"/>
                </a:solidFill>
                <a:latin typeface="TT Drugs"/>
              </a:rPr>
              <a:t>Aceast˘a cercetare investigheaz˘a relat, ia dintre caracteristicile audio ale datelor cˆantecelor obt, inute din baza de date Spotify s, i popularitatea cˆantecelor, m˘asurat˘a prin num˘arul de difuz˘ari pe care o melodie le are pe Spotify, pentru a putea prezice tendintele pe viitor a trendurilor in muzica.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448615" y="932482"/>
            <a:ext cx="12908564" cy="1056189"/>
          </a:xfrm>
          <a:prstGeom prst="rect">
            <a:avLst/>
          </a:prstGeom>
        </p:spPr>
        <p:txBody>
          <a:bodyPr anchor="t" rtlCol="false" tIns="0" lIns="0" bIns="0" rIns="0">
            <a:spAutoFit/>
          </a:bodyPr>
          <a:lstStyle/>
          <a:p>
            <a:pPr algn="ctr">
              <a:lnSpc>
                <a:spcPts val="8345"/>
              </a:lnSpc>
            </a:pPr>
            <a:r>
              <a:rPr lang="en-US" sz="7072">
                <a:solidFill>
                  <a:srgbClr val="000000"/>
                </a:solidFill>
                <a:latin typeface="Cormorant Garamond"/>
              </a:rPr>
              <a:t>Materiale si Metode</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5" id="5"/>
          <p:cNvSpPr/>
          <p:nvPr/>
        </p:nvSpPr>
        <p:spPr>
          <a:xfrm flipH="false" flipV="false" rot="0">
            <a:off x="6445990" y="2685871"/>
            <a:ext cx="8911189" cy="6572429"/>
          </a:xfrm>
          <a:custGeom>
            <a:avLst/>
            <a:gdLst/>
            <a:ahLst/>
            <a:cxnLst/>
            <a:rect r="r" b="b" t="t" l="l"/>
            <a:pathLst>
              <a:path h="6572429" w="8911189">
                <a:moveTo>
                  <a:pt x="0" y="0"/>
                </a:moveTo>
                <a:lnTo>
                  <a:pt x="8911189" y="0"/>
                </a:lnTo>
                <a:lnTo>
                  <a:pt x="8911189" y="6572429"/>
                </a:lnTo>
                <a:lnTo>
                  <a:pt x="0" y="6572429"/>
                </a:lnTo>
                <a:lnTo>
                  <a:pt x="0" y="0"/>
                </a:lnTo>
                <a:close/>
              </a:path>
            </a:pathLst>
          </a:custGeom>
          <a:blipFill>
            <a:blip r:embed="rId4"/>
            <a:stretch>
              <a:fillRect l="0" t="0" r="0" b="0"/>
            </a:stretch>
          </a:blipFill>
        </p:spPr>
      </p:sp>
      <p:sp>
        <p:nvSpPr>
          <p:cNvPr name="TextBox 6" id="6"/>
          <p:cNvSpPr txBox="true"/>
          <p:nvPr/>
        </p:nvSpPr>
        <p:spPr>
          <a:xfrm rot="0">
            <a:off x="1209734" y="3604725"/>
            <a:ext cx="3818865" cy="654386"/>
          </a:xfrm>
          <a:prstGeom prst="rect">
            <a:avLst/>
          </a:prstGeom>
        </p:spPr>
        <p:txBody>
          <a:bodyPr anchor="t" rtlCol="false" tIns="0" lIns="0" bIns="0" rIns="0">
            <a:spAutoFit/>
          </a:bodyPr>
          <a:lstStyle/>
          <a:p>
            <a:pPr algn="ctr">
              <a:lnSpc>
                <a:spcPts val="5375"/>
              </a:lnSpc>
            </a:pPr>
          </a:p>
        </p:txBody>
      </p:sp>
      <p:sp>
        <p:nvSpPr>
          <p:cNvPr name="TextBox 7" id="7"/>
          <p:cNvSpPr txBox="true"/>
          <p:nvPr/>
        </p:nvSpPr>
        <p:spPr>
          <a:xfrm rot="0">
            <a:off x="499820" y="2617596"/>
            <a:ext cx="5238694" cy="1328609"/>
          </a:xfrm>
          <a:prstGeom prst="rect">
            <a:avLst/>
          </a:prstGeom>
        </p:spPr>
        <p:txBody>
          <a:bodyPr anchor="t" rtlCol="false" tIns="0" lIns="0" bIns="0" rIns="0">
            <a:spAutoFit/>
          </a:bodyPr>
          <a:lstStyle/>
          <a:p>
            <a:pPr algn="ctr">
              <a:lnSpc>
                <a:spcPts val="5375"/>
              </a:lnSpc>
              <a:spcBef>
                <a:spcPct val="0"/>
              </a:spcBef>
            </a:pPr>
            <a:r>
              <a:rPr lang="en-US" sz="4135">
                <a:solidFill>
                  <a:srgbClr val="000000"/>
                </a:solidFill>
                <a:latin typeface="Halant Medium"/>
              </a:rPr>
              <a:t>Data sursa si descrierea datelor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grpSp>
        <p:nvGrpSpPr>
          <p:cNvPr name="Group 5" id="5"/>
          <p:cNvGrpSpPr/>
          <p:nvPr/>
        </p:nvGrpSpPr>
        <p:grpSpPr>
          <a:xfrm rot="0">
            <a:off x="410649" y="1659922"/>
            <a:ext cx="17982609" cy="7598378"/>
            <a:chOff x="0" y="0"/>
            <a:chExt cx="23976812" cy="10131171"/>
          </a:xfrm>
        </p:grpSpPr>
        <p:sp>
          <p:nvSpPr>
            <p:cNvPr name="TextBox 6" id="6"/>
            <p:cNvSpPr txBox="true"/>
            <p:nvPr/>
          </p:nvSpPr>
          <p:spPr>
            <a:xfrm rot="0">
              <a:off x="0" y="2128485"/>
              <a:ext cx="23976812" cy="1592030"/>
            </a:xfrm>
            <a:prstGeom prst="rect">
              <a:avLst/>
            </a:prstGeom>
          </p:spPr>
          <p:txBody>
            <a:bodyPr anchor="t" rtlCol="false" tIns="0" lIns="0" bIns="0" rIns="0">
              <a:spAutoFit/>
            </a:bodyPr>
            <a:lstStyle/>
            <a:p>
              <a:pPr>
                <a:lnSpc>
                  <a:spcPts val="9322"/>
                </a:lnSpc>
              </a:pPr>
              <a:r>
                <a:rPr lang="en-US" sz="7900">
                  <a:solidFill>
                    <a:srgbClr val="000000"/>
                  </a:solidFill>
                  <a:latin typeface="HK Grotesk Medium"/>
                </a:rPr>
                <a:t>Prelucrarea Datelor</a:t>
              </a:r>
            </a:p>
          </p:txBody>
        </p:sp>
        <p:sp>
          <p:nvSpPr>
            <p:cNvPr name="TextBox 7" id="7"/>
            <p:cNvSpPr txBox="true"/>
            <p:nvPr/>
          </p:nvSpPr>
          <p:spPr>
            <a:xfrm rot="0">
              <a:off x="0" y="9525"/>
              <a:ext cx="5061064" cy="1359677"/>
            </a:xfrm>
            <a:prstGeom prst="rect">
              <a:avLst/>
            </a:prstGeom>
          </p:spPr>
          <p:txBody>
            <a:bodyPr anchor="t" rtlCol="false" tIns="0" lIns="0" bIns="0" rIns="0">
              <a:spAutoFit/>
            </a:bodyPr>
            <a:lstStyle/>
            <a:p>
              <a:pPr algn="l" marL="0" indent="0" lvl="0">
                <a:lnSpc>
                  <a:spcPts val="8014"/>
                </a:lnSpc>
                <a:spcBef>
                  <a:spcPct val="0"/>
                </a:spcBef>
              </a:pPr>
            </a:p>
          </p:txBody>
        </p:sp>
        <p:sp>
          <p:nvSpPr>
            <p:cNvPr name="TextBox 8" id="8"/>
            <p:cNvSpPr txBox="true"/>
            <p:nvPr/>
          </p:nvSpPr>
          <p:spPr>
            <a:xfrm rot="0">
              <a:off x="0" y="4487398"/>
              <a:ext cx="15172719" cy="5643773"/>
            </a:xfrm>
            <a:prstGeom prst="rect">
              <a:avLst/>
            </a:prstGeom>
          </p:spPr>
          <p:txBody>
            <a:bodyPr anchor="t" rtlCol="false" tIns="0" lIns="0" bIns="0" rIns="0">
              <a:spAutoFit/>
            </a:bodyPr>
            <a:lstStyle/>
            <a:p>
              <a:pPr>
                <a:lnSpc>
                  <a:spcPts val="4256"/>
                </a:lnSpc>
                <a:spcBef>
                  <a:spcPct val="0"/>
                </a:spcBef>
              </a:pPr>
              <a:r>
                <a:rPr lang="en-US" sz="3040" spc="-30">
                  <a:solidFill>
                    <a:srgbClr val="000000"/>
                  </a:solidFill>
                  <a:latin typeface="Assistant"/>
                </a:rPr>
                <a:t> Faza init, ialtala implicat curatarea datelor, in cadrul careia au fost identificate detalii Coloanele in.shazam.charts s, i key au valori lipsa, cu 5,25 per s, i, respectiv, 9,97 per de date lipsa. Toate celelalte coloane sunt complete, f˘ar˘a date lips˘a. Dup˘a prelucrare, a fost redus˘a dimensiunea setului de date de la 7612 la 6120 intr˘ari, pentru in.shazam.charts, valorile lips˘a au fost ˆınlocuite cu modul coloanei, iar pentru key, valorile lips˘a au fost, de asemenea, ˆınlocuite cu cheia muzical˘a care apare cel mai frecvent.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94461"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0" t="-3069" r="0" b="-3069"/>
            </a:stretch>
          </a:blipFill>
        </p:spPr>
      </p:sp>
      <p:sp>
        <p:nvSpPr>
          <p:cNvPr name="TextBox 3" id="3"/>
          <p:cNvSpPr txBox="true"/>
          <p:nvPr/>
        </p:nvSpPr>
        <p:spPr>
          <a:xfrm rot="0">
            <a:off x="9144000" y="1038225"/>
            <a:ext cx="8115300" cy="105631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Analiza Datelor</a:t>
            </a:r>
          </a:p>
        </p:txBody>
      </p:sp>
      <p:sp>
        <p:nvSpPr>
          <p:cNvPr name="TextBox 4" id="4"/>
          <p:cNvSpPr txBox="true"/>
          <p:nvPr/>
        </p:nvSpPr>
        <p:spPr>
          <a:xfrm rot="0">
            <a:off x="4535548" y="2018336"/>
            <a:ext cx="11479321" cy="7942517"/>
          </a:xfrm>
          <a:prstGeom prst="rect">
            <a:avLst/>
          </a:prstGeom>
        </p:spPr>
        <p:txBody>
          <a:bodyPr anchor="t" rtlCol="false" tIns="0" lIns="0" bIns="0" rIns="0">
            <a:spAutoFit/>
          </a:bodyPr>
          <a:lstStyle/>
          <a:p>
            <a:pPr>
              <a:lnSpc>
                <a:spcPts val="3921"/>
              </a:lnSpc>
            </a:pPr>
          </a:p>
          <a:p>
            <a:pPr>
              <a:lnSpc>
                <a:spcPts val="3921"/>
              </a:lnSpc>
            </a:pPr>
            <a:r>
              <a:rPr lang="en-US" sz="2801" spc="-28">
                <a:solidFill>
                  <a:srgbClr val="000000"/>
                </a:solidFill>
                <a:latin typeface="Forum"/>
              </a:rPr>
              <a:t>Aceasta sectiune, examineaza mai detaliat setul de date Spotify pentru a descoperi tendint,e, modele s, i relat, ii ıntre diverse atribute muzicale si preferint,ele ascultatorilor utilizand - </a:t>
            </a:r>
          </a:p>
          <a:p>
            <a:pPr marL="604791" indent="-302396" lvl="1">
              <a:lnSpc>
                <a:spcPts val="3921"/>
              </a:lnSpc>
              <a:buFont typeface="Arial"/>
              <a:buChar char="•"/>
            </a:pPr>
            <a:r>
              <a:rPr lang="en-US" sz="2801" spc="-28">
                <a:solidFill>
                  <a:srgbClr val="000000"/>
                </a:solidFill>
                <a:latin typeface="Forum"/>
              </a:rPr>
              <a:t>Analiza Corelațiilor</a:t>
            </a:r>
          </a:p>
          <a:p>
            <a:pPr marL="604791" indent="-302396" lvl="1">
              <a:lnSpc>
                <a:spcPts val="3921"/>
              </a:lnSpc>
              <a:buFont typeface="Arial"/>
              <a:buChar char="•"/>
            </a:pPr>
            <a:r>
              <a:rPr lang="en-US" sz="2801" spc="-28">
                <a:solidFill>
                  <a:srgbClr val="000000"/>
                </a:solidFill>
                <a:latin typeface="Forum"/>
              </a:rPr>
              <a:t>Analiza de Regresie</a:t>
            </a:r>
          </a:p>
          <a:p>
            <a:pPr marL="604791" indent="-302396" lvl="1">
              <a:lnSpc>
                <a:spcPts val="3921"/>
              </a:lnSpc>
              <a:buFont typeface="Arial"/>
              <a:buChar char="•"/>
            </a:pPr>
            <a:r>
              <a:rPr lang="en-US" sz="2801" spc="-28">
                <a:solidFill>
                  <a:srgbClr val="000000"/>
                </a:solidFill>
                <a:latin typeface="Forum"/>
              </a:rPr>
              <a:t>Analiza Rezultatelor</a:t>
            </a:r>
          </a:p>
          <a:p>
            <a:pPr>
              <a:lnSpc>
                <a:spcPts val="3921"/>
              </a:lnSpc>
            </a:pPr>
            <a:r>
              <a:rPr lang="en-US" sz="2801" spc="-28">
                <a:solidFill>
                  <a:srgbClr val="000000"/>
                </a:solidFill>
                <a:latin typeface="Forum"/>
              </a:rPr>
              <a:t>.</a:t>
            </a:r>
          </a:p>
          <a:p>
            <a:pPr>
              <a:lnSpc>
                <a:spcPts val="3921"/>
              </a:lnSpc>
            </a:pPr>
          </a:p>
          <a:p>
            <a:pPr>
              <a:lnSpc>
                <a:spcPts val="3921"/>
              </a:lnSpc>
            </a:pPr>
            <a:r>
              <a:rPr lang="en-US" sz="2801" spc="-28">
                <a:solidFill>
                  <a:srgbClr val="000000"/>
                </a:solidFill>
                <a:latin typeface="Forum"/>
              </a:rPr>
              <a:t>Analiza scoate la iveala tendinte precum popularitatea ˆın crestere a anumitor genuri muzicale, impactul urm˘aririi artis,tilor asupra succesului cantecelor s,i preferintele ascultatorilor pentru durata cantecelor. ˆIn mod surprinz˘ator, unii factori, cum ar fi anul lans˘arii, ar putea avea un impact mai put, in semnificativ decat se astepta, reflectˆand natura atemporal˘a a anumitor stiluri muzicale.</a:t>
            </a:r>
          </a:p>
          <a:p>
            <a:pPr>
              <a:lnSpc>
                <a:spcPts val="3921"/>
              </a:lnSpc>
            </a:pPr>
          </a:p>
          <a:p>
            <a:pPr>
              <a:lnSpc>
                <a:spcPts val="392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237" y="1921087"/>
            <a:ext cx="11342212" cy="7753101"/>
          </a:xfrm>
          <a:custGeom>
            <a:avLst/>
            <a:gdLst/>
            <a:ahLst/>
            <a:cxnLst/>
            <a:rect r="r" b="b" t="t" l="l"/>
            <a:pathLst>
              <a:path h="7753101" w="11342212">
                <a:moveTo>
                  <a:pt x="0" y="0"/>
                </a:moveTo>
                <a:lnTo>
                  <a:pt x="11342212" y="0"/>
                </a:lnTo>
                <a:lnTo>
                  <a:pt x="11342212" y="7753101"/>
                </a:lnTo>
                <a:lnTo>
                  <a:pt x="0" y="7753101"/>
                </a:lnTo>
                <a:lnTo>
                  <a:pt x="0" y="0"/>
                </a:lnTo>
                <a:close/>
              </a:path>
            </a:pathLst>
          </a:custGeom>
          <a:blipFill>
            <a:blip r:embed="rId2"/>
            <a:stretch>
              <a:fillRect l="0" t="0" r="0" b="0"/>
            </a:stretch>
          </a:blipFill>
        </p:spPr>
      </p:sp>
      <p:sp>
        <p:nvSpPr>
          <p:cNvPr name="TextBox 3" id="3"/>
          <p:cNvSpPr txBox="true"/>
          <p:nvPr/>
        </p:nvSpPr>
        <p:spPr>
          <a:xfrm rot="0">
            <a:off x="525337" y="495782"/>
            <a:ext cx="14558683" cy="1055964"/>
          </a:xfrm>
          <a:prstGeom prst="rect">
            <a:avLst/>
          </a:prstGeom>
        </p:spPr>
        <p:txBody>
          <a:bodyPr anchor="t" rtlCol="false" tIns="0" lIns="0" bIns="0" rIns="0">
            <a:spAutoFit/>
          </a:bodyPr>
          <a:lstStyle/>
          <a:p>
            <a:pPr>
              <a:lnSpc>
                <a:spcPts val="8240"/>
              </a:lnSpc>
            </a:pPr>
            <a:r>
              <a:rPr lang="en-US" sz="6983">
                <a:solidFill>
                  <a:srgbClr val="000000"/>
                </a:solidFill>
                <a:latin typeface="HK Grotesk Medium"/>
              </a:rPr>
              <a:t>Analiza Rezultatelor prezentate</a:t>
            </a:r>
          </a:p>
        </p:txBody>
      </p:sp>
      <p:grpSp>
        <p:nvGrpSpPr>
          <p:cNvPr name="Group 4" id="4"/>
          <p:cNvGrpSpPr/>
          <p:nvPr/>
        </p:nvGrpSpPr>
        <p:grpSpPr>
          <a:xfrm rot="0">
            <a:off x="12392417" y="1969776"/>
            <a:ext cx="5383206" cy="6833107"/>
            <a:chOff x="0" y="0"/>
            <a:chExt cx="7177608" cy="9110810"/>
          </a:xfrm>
        </p:grpSpPr>
        <p:sp>
          <p:nvSpPr>
            <p:cNvPr name="TextBox 5" id="5"/>
            <p:cNvSpPr txBox="true"/>
            <p:nvPr/>
          </p:nvSpPr>
          <p:spPr>
            <a:xfrm rot="0">
              <a:off x="0" y="2146976"/>
              <a:ext cx="7177608" cy="6963833"/>
            </a:xfrm>
            <a:prstGeom prst="rect">
              <a:avLst/>
            </a:prstGeom>
          </p:spPr>
          <p:txBody>
            <a:bodyPr anchor="t" rtlCol="false" tIns="0" lIns="0" bIns="0" rIns="0">
              <a:spAutoFit/>
            </a:bodyPr>
            <a:lstStyle/>
            <a:p>
              <a:pPr>
                <a:lnSpc>
                  <a:spcPts val="3499"/>
                </a:lnSpc>
                <a:spcBef>
                  <a:spcPct val="0"/>
                </a:spcBef>
              </a:pPr>
              <a:r>
                <a:rPr lang="en-US" sz="2499" spc="-24">
                  <a:solidFill>
                    <a:srgbClr val="000000"/>
                  </a:solidFill>
                  <a:latin typeface="Assistant"/>
                </a:rPr>
                <a:t>Care este tendinta de popularitate la moment? Top 10 artis,ti pe baza stream-urilor ˆın 2023: Graficul cu bare arat˘a primii 10 artisti ˆın funct, ie de num˘arul total de stream-uri ˆın 2023. Axa x enumer˘a numele artis,tilor, iar axa y arat˘a num˘arul total de stream-uri pe care aces,tia le-au adunat. Acest grafic este util pentru a identifica cei mai populari artis,ti de pe Spotify din punct de vedere al volumului de streaming pentru anul respectiv. </a:t>
              </a:r>
            </a:p>
          </p:txBody>
        </p:sp>
        <p:sp>
          <p:nvSpPr>
            <p:cNvPr name="TextBox 6" id="6"/>
            <p:cNvSpPr txBox="true"/>
            <p:nvPr/>
          </p:nvSpPr>
          <p:spPr>
            <a:xfrm rot="0">
              <a:off x="0" y="9525"/>
              <a:ext cx="7177608" cy="1359677"/>
            </a:xfrm>
            <a:prstGeom prst="rect">
              <a:avLst/>
            </a:prstGeom>
          </p:spPr>
          <p:txBody>
            <a:bodyPr anchor="t" rtlCol="false" tIns="0" lIns="0" bIns="0" rIns="0">
              <a:spAutoFit/>
            </a:bodyPr>
            <a:lstStyle/>
            <a:p>
              <a:pPr marL="0" indent="0" lvl="0">
                <a:lnSpc>
                  <a:spcPts val="8014"/>
                </a:lnSpc>
                <a:spcBef>
                  <a:spcPct val="0"/>
                </a:spcBef>
              </a:pPr>
              <a:r>
                <a:rPr lang="en-US" sz="6791">
                  <a:solidFill>
                    <a:srgbClr val="000000"/>
                  </a:solidFill>
                  <a:latin typeface="HK Grotesk Bold"/>
                </a:rPr>
                <a:t>01</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15384446" y="1766031"/>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sp>
        <p:nvSpPr>
          <p:cNvPr name="Freeform 5" id="5"/>
          <p:cNvSpPr/>
          <p:nvPr/>
        </p:nvSpPr>
        <p:spPr>
          <a:xfrm flipH="false" flipV="false" rot="0">
            <a:off x="1028700" y="2429366"/>
            <a:ext cx="9591115" cy="5428268"/>
          </a:xfrm>
          <a:custGeom>
            <a:avLst/>
            <a:gdLst/>
            <a:ahLst/>
            <a:cxnLst/>
            <a:rect r="r" b="b" t="t" l="l"/>
            <a:pathLst>
              <a:path h="5428268" w="9591115">
                <a:moveTo>
                  <a:pt x="0" y="0"/>
                </a:moveTo>
                <a:lnTo>
                  <a:pt x="9591115" y="0"/>
                </a:lnTo>
                <a:lnTo>
                  <a:pt x="9591115" y="5428268"/>
                </a:lnTo>
                <a:lnTo>
                  <a:pt x="0" y="5428268"/>
                </a:lnTo>
                <a:lnTo>
                  <a:pt x="0" y="0"/>
                </a:lnTo>
                <a:close/>
              </a:path>
            </a:pathLst>
          </a:custGeom>
          <a:blipFill>
            <a:blip r:embed="rId5"/>
            <a:stretch>
              <a:fillRect l="0" t="-2467" r="-558" b="0"/>
            </a:stretch>
          </a:blipFill>
        </p:spPr>
      </p:sp>
      <p:sp>
        <p:nvSpPr>
          <p:cNvPr name="TextBox 6" id="6"/>
          <p:cNvSpPr txBox="true"/>
          <p:nvPr/>
        </p:nvSpPr>
        <p:spPr>
          <a:xfrm rot="0">
            <a:off x="175948" y="134133"/>
            <a:ext cx="14902945" cy="2167189"/>
          </a:xfrm>
          <a:prstGeom prst="rect">
            <a:avLst/>
          </a:prstGeom>
        </p:spPr>
        <p:txBody>
          <a:bodyPr anchor="t" rtlCol="false" tIns="0" lIns="0" bIns="0" rIns="0">
            <a:spAutoFit/>
          </a:bodyPr>
          <a:lstStyle/>
          <a:p>
            <a:pPr>
              <a:lnSpc>
                <a:spcPts val="8667"/>
              </a:lnSpc>
            </a:pPr>
            <a:r>
              <a:rPr lang="en-US" sz="7345">
                <a:solidFill>
                  <a:srgbClr val="4D1354"/>
                </a:solidFill>
                <a:latin typeface="HK Grotesk Bold"/>
              </a:rPr>
              <a:t>Care artist este cel mai des trendsetter</a:t>
            </a:r>
          </a:p>
        </p:txBody>
      </p:sp>
      <p:sp>
        <p:nvSpPr>
          <p:cNvPr name="TextBox 7" id="7"/>
          <p:cNvSpPr txBox="true"/>
          <p:nvPr/>
        </p:nvSpPr>
        <p:spPr>
          <a:xfrm rot="0">
            <a:off x="1028700" y="8224233"/>
            <a:ext cx="1483795" cy="103406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02</a:t>
            </a:r>
          </a:p>
        </p:txBody>
      </p:sp>
      <p:sp>
        <p:nvSpPr>
          <p:cNvPr name="TextBox 8" id="8"/>
          <p:cNvSpPr txBox="true"/>
          <p:nvPr/>
        </p:nvSpPr>
        <p:spPr>
          <a:xfrm rot="0">
            <a:off x="3537063" y="7958285"/>
            <a:ext cx="8180715" cy="1527863"/>
          </a:xfrm>
          <a:prstGeom prst="rect">
            <a:avLst/>
          </a:prstGeom>
        </p:spPr>
        <p:txBody>
          <a:bodyPr anchor="t" rtlCol="false" tIns="0" lIns="0" bIns="0" rIns="0">
            <a:spAutoFit/>
          </a:bodyPr>
          <a:lstStyle/>
          <a:p>
            <a:pPr>
              <a:lnSpc>
                <a:spcPts val="3098"/>
              </a:lnSpc>
              <a:spcBef>
                <a:spcPct val="0"/>
              </a:spcBef>
            </a:pPr>
            <a:r>
              <a:rPr lang="en-US" sz="2213" spc="-22">
                <a:solidFill>
                  <a:srgbClr val="000000"/>
                </a:solidFill>
                <a:latin typeface="Assistant"/>
              </a:rPr>
              <a:t>Fiecare bar˘a reprezint˘a ”Trendsetter Score” al unui artist, care probabil combin˘a prezent,a acestuia ˆın listele de redare s, i pozit, iile din topuri. Aceast˘a vizualizare ajut˘a la ˆınt,elegerea artis,tilor care influent,eaz˘a cel mai mult tendint,ele muzicale ˆın setul de date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684258" y="8251439"/>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0" y="480485"/>
            <a:ext cx="16294802" cy="1690624"/>
          </a:xfrm>
          <a:prstGeom prst="rect">
            <a:avLst/>
          </a:prstGeom>
        </p:spPr>
        <p:txBody>
          <a:bodyPr anchor="t" rtlCol="false" tIns="0" lIns="0" bIns="0" rIns="0">
            <a:spAutoFit/>
          </a:bodyPr>
          <a:lstStyle/>
          <a:p>
            <a:pPr algn="ctr">
              <a:lnSpc>
                <a:spcPts val="6607"/>
              </a:lnSpc>
            </a:pPr>
            <a:r>
              <a:rPr lang="en-US" sz="5599">
                <a:solidFill>
                  <a:srgbClr val="000000"/>
                </a:solidFill>
                <a:latin typeface="HK Grotesk Bold"/>
              </a:rPr>
              <a:t>Cum influenteaza danceability catre popularitatea la cantec</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5" id="5"/>
          <p:cNvSpPr/>
          <p:nvPr/>
        </p:nvSpPr>
        <p:spPr>
          <a:xfrm flipH="false" flipV="false" rot="0">
            <a:off x="688217" y="2171109"/>
            <a:ext cx="9197842" cy="5649750"/>
          </a:xfrm>
          <a:custGeom>
            <a:avLst/>
            <a:gdLst/>
            <a:ahLst/>
            <a:cxnLst/>
            <a:rect r="r" b="b" t="t" l="l"/>
            <a:pathLst>
              <a:path h="5649750" w="9197842">
                <a:moveTo>
                  <a:pt x="0" y="0"/>
                </a:moveTo>
                <a:lnTo>
                  <a:pt x="9197841" y="0"/>
                </a:lnTo>
                <a:lnTo>
                  <a:pt x="9197841" y="5649750"/>
                </a:lnTo>
                <a:lnTo>
                  <a:pt x="0" y="5649750"/>
                </a:lnTo>
                <a:lnTo>
                  <a:pt x="0" y="0"/>
                </a:lnTo>
                <a:close/>
              </a:path>
            </a:pathLst>
          </a:custGeom>
          <a:blipFill>
            <a:blip r:embed="rId4"/>
            <a:stretch>
              <a:fillRect l="0" t="0" r="0" b="0"/>
            </a:stretch>
          </a:blipFill>
        </p:spPr>
      </p:sp>
      <p:sp>
        <p:nvSpPr>
          <p:cNvPr name="TextBox 6" id="6"/>
          <p:cNvSpPr txBox="true"/>
          <p:nvPr/>
        </p:nvSpPr>
        <p:spPr>
          <a:xfrm rot="0">
            <a:off x="1671641" y="8190476"/>
            <a:ext cx="15854352" cy="2131956"/>
          </a:xfrm>
          <a:prstGeom prst="rect">
            <a:avLst/>
          </a:prstGeom>
        </p:spPr>
        <p:txBody>
          <a:bodyPr anchor="t" rtlCol="false" tIns="0" lIns="0" bIns="0" rIns="0">
            <a:spAutoFit/>
          </a:bodyPr>
          <a:lstStyle/>
          <a:p>
            <a:pPr>
              <a:lnSpc>
                <a:spcPts val="2801"/>
              </a:lnSpc>
              <a:spcBef>
                <a:spcPct val="0"/>
              </a:spcBef>
            </a:pPr>
            <a:r>
              <a:rPr lang="en-US" sz="2373">
                <a:solidFill>
                  <a:srgbClr val="000000"/>
                </a:solidFill>
                <a:latin typeface="Forum"/>
              </a:rPr>
              <a:t>Popularitate medie (Streams) de Danceability: Acest grafic liniar prezint˘a relat, ia dintre capacitatea de dans a melodiilor s, i popularitatea medie a acestora, m˘asurat˘a ın funct, ie de num˘arul de difuz˘ari. Axa x reprezint˘a diferite intervale de procentaje</a:t>
            </a:r>
          </a:p>
          <a:p>
            <a:pPr>
              <a:lnSpc>
                <a:spcPts val="2801"/>
              </a:lnSpc>
              <a:spcBef>
                <a:spcPct val="0"/>
              </a:spcBef>
            </a:pPr>
            <a:r>
              <a:rPr lang="en-US" sz="2373">
                <a:solidFill>
                  <a:srgbClr val="000000"/>
                </a:solidFill>
                <a:latin typeface="Forum"/>
              </a:rPr>
              <a:t>de dansabilitate, ˆın timp ce axa y arat˘a num˘arul mediu de difuz˘ari. Graficul sugereaz˘a c˘a melodiile care se ˆıncadreaz˘a ˆın anumite intervale de dansabilitate tind</a:t>
            </a:r>
          </a:p>
          <a:p>
            <a:pPr>
              <a:lnSpc>
                <a:spcPts val="2801"/>
              </a:lnSpc>
              <a:spcBef>
                <a:spcPct val="0"/>
              </a:spcBef>
            </a:pPr>
            <a:r>
              <a:rPr lang="en-US" sz="2373">
                <a:solidFill>
                  <a:srgbClr val="000000"/>
                </a:solidFill>
                <a:latin typeface="Forum"/>
              </a:rPr>
              <a:t>s˘a aib˘a un num˘ar mai mare de stream-uri, ceea ce indic˘a faptul c˘a dansabilitatea</a:t>
            </a:r>
          </a:p>
          <a:p>
            <a:pPr>
              <a:lnSpc>
                <a:spcPts val="2801"/>
              </a:lnSpc>
              <a:spcBef>
                <a:spcPct val="0"/>
              </a:spcBef>
            </a:pPr>
            <a:r>
              <a:rPr lang="en-US" sz="2373">
                <a:solidFill>
                  <a:srgbClr val="000000"/>
                </a:solidFill>
                <a:latin typeface="Forum"/>
              </a:rPr>
              <a:t>poate influent,a popularitatea unei melodii.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348164" y="1970676"/>
            <a:ext cx="11164491" cy="7707634"/>
          </a:xfrm>
          <a:custGeom>
            <a:avLst/>
            <a:gdLst/>
            <a:ahLst/>
            <a:cxnLst/>
            <a:rect r="r" b="b" t="t" l="l"/>
            <a:pathLst>
              <a:path h="7707634" w="11164491">
                <a:moveTo>
                  <a:pt x="0" y="0"/>
                </a:moveTo>
                <a:lnTo>
                  <a:pt x="11164490" y="0"/>
                </a:lnTo>
                <a:lnTo>
                  <a:pt x="11164490" y="7707634"/>
                </a:lnTo>
                <a:lnTo>
                  <a:pt x="0" y="7707634"/>
                </a:lnTo>
                <a:lnTo>
                  <a:pt x="0" y="0"/>
                </a:lnTo>
                <a:close/>
              </a:path>
            </a:pathLst>
          </a:custGeom>
          <a:blipFill>
            <a:blip r:embed="rId8"/>
            <a:stretch>
              <a:fillRect l="0" t="0" r="0" b="0"/>
            </a:stretch>
          </a:blipFill>
        </p:spPr>
      </p:sp>
      <p:sp>
        <p:nvSpPr>
          <p:cNvPr name="TextBox 9" id="9"/>
          <p:cNvSpPr txBox="true"/>
          <p:nvPr/>
        </p:nvSpPr>
        <p:spPr>
          <a:xfrm rot="0">
            <a:off x="348164" y="107851"/>
            <a:ext cx="11130050" cy="1161706"/>
          </a:xfrm>
          <a:prstGeom prst="rect">
            <a:avLst/>
          </a:prstGeom>
        </p:spPr>
        <p:txBody>
          <a:bodyPr anchor="t" rtlCol="false" tIns="0" lIns="0" bIns="0" rIns="0">
            <a:spAutoFit/>
          </a:bodyPr>
          <a:lstStyle/>
          <a:p>
            <a:pPr>
              <a:lnSpc>
                <a:spcPts val="9468"/>
              </a:lnSpc>
            </a:pPr>
            <a:r>
              <a:rPr lang="en-US" sz="6763">
                <a:solidFill>
                  <a:srgbClr val="FFFFFF"/>
                </a:solidFill>
                <a:latin typeface="HK Grotesk Medium"/>
              </a:rPr>
              <a:t>Matrice de corelatie</a:t>
            </a:r>
          </a:p>
        </p:txBody>
      </p:sp>
      <p:sp>
        <p:nvSpPr>
          <p:cNvPr name="TextBox 10" id="10"/>
          <p:cNvSpPr txBox="true"/>
          <p:nvPr/>
        </p:nvSpPr>
        <p:spPr>
          <a:xfrm rot="0">
            <a:off x="11851547" y="2235751"/>
            <a:ext cx="4979126" cy="6299835"/>
          </a:xfrm>
          <a:prstGeom prst="rect">
            <a:avLst/>
          </a:prstGeom>
        </p:spPr>
        <p:txBody>
          <a:bodyPr anchor="t" rtlCol="false" tIns="0" lIns="0" bIns="0" rIns="0">
            <a:spAutoFit/>
          </a:bodyPr>
          <a:lstStyle/>
          <a:p>
            <a:pPr>
              <a:lnSpc>
                <a:spcPts val="2940"/>
              </a:lnSpc>
              <a:spcBef>
                <a:spcPct val="0"/>
              </a:spcBef>
            </a:pPr>
            <a:r>
              <a:rPr lang="en-US" sz="2100" spc="-21">
                <a:solidFill>
                  <a:srgbClr val="FFFFFF"/>
                </a:solidFill>
                <a:latin typeface="Assistant"/>
              </a:rPr>
              <a:t>Cercurile albastre indic˘a o corelat, ie pozitiv˘a, ˆın</a:t>
            </a:r>
          </a:p>
          <a:p>
            <a:pPr>
              <a:lnSpc>
                <a:spcPts val="2940"/>
              </a:lnSpc>
              <a:spcBef>
                <a:spcPct val="0"/>
              </a:spcBef>
            </a:pPr>
            <a:r>
              <a:rPr lang="en-US" sz="2100" spc="-21">
                <a:solidFill>
                  <a:srgbClr val="FFFFFF"/>
                </a:solidFill>
                <a:latin typeface="Assistant"/>
              </a:rPr>
              <a:t>timp ce cele ros, ii indic˘a o corelat, ie negativ˘a. Cercurile mai mari denot˘a relat, ii</a:t>
            </a:r>
          </a:p>
          <a:p>
            <a:pPr>
              <a:lnSpc>
                <a:spcPts val="2940"/>
              </a:lnSpc>
              <a:spcBef>
                <a:spcPct val="0"/>
              </a:spcBef>
            </a:pPr>
            <a:r>
              <a:rPr lang="en-US" sz="2100" spc="-21">
                <a:solidFill>
                  <a:srgbClr val="FFFFFF"/>
                </a:solidFill>
                <a:latin typeface="Assistant"/>
              </a:rPr>
              <a:t>mai puternice. De exemplu, exist˘a o corelat, ie pozitiv˘a notabil˘a ˆıntre variabilele</a:t>
            </a:r>
          </a:p>
          <a:p>
            <a:pPr>
              <a:lnSpc>
                <a:spcPts val="2940"/>
              </a:lnSpc>
              <a:spcBef>
                <a:spcPct val="0"/>
              </a:spcBef>
            </a:pPr>
            <a:r>
              <a:rPr lang="en-US" sz="2100" spc="-21">
                <a:solidFill>
                  <a:srgbClr val="FFFFFF"/>
                </a:solidFill>
                <a:latin typeface="Assistant"/>
              </a:rPr>
              <a:t>7</a:t>
            </a:r>
          </a:p>
          <a:p>
            <a:pPr>
              <a:lnSpc>
                <a:spcPts val="2940"/>
              </a:lnSpc>
              <a:spcBef>
                <a:spcPct val="0"/>
              </a:spcBef>
            </a:pPr>
            <a:r>
              <a:rPr lang="en-US" sz="2100" spc="-21">
                <a:solidFill>
                  <a:srgbClr val="FFFFFF"/>
                </a:solidFill>
                <a:latin typeface="Assistant"/>
              </a:rPr>
              <a:t>in.spotify.playlists, in.apple.playlists s, i in.spotify.charts, ceea ce sugereaz˘a c˘a melodiile incluse ˆın listele de redare Spotify tind s˘a se reg˘aseasc˘a s, i ˆın listele de redare</a:t>
            </a:r>
          </a:p>
          <a:p>
            <a:pPr>
              <a:lnSpc>
                <a:spcPts val="2940"/>
              </a:lnSpc>
              <a:spcBef>
                <a:spcPct val="0"/>
              </a:spcBef>
            </a:pPr>
            <a:r>
              <a:rPr lang="en-US" sz="2100" spc="-21">
                <a:solidFill>
                  <a:srgbClr val="FFFFFF"/>
                </a:solidFill>
                <a:latin typeface="Assistant"/>
              </a:rPr>
              <a:t>Apple s, i ˆın topurile Spotify. Variabile precum released.year s, i released.day par</a:t>
            </a:r>
          </a:p>
          <a:p>
            <a:pPr>
              <a:lnSpc>
                <a:spcPts val="2940"/>
              </a:lnSpc>
              <a:spcBef>
                <a:spcPct val="0"/>
              </a:spcBef>
            </a:pPr>
            <a:r>
              <a:rPr lang="en-US" sz="2100" spc="-21">
                <a:solidFill>
                  <a:srgbClr val="FFFFFF"/>
                </a:solidFill>
                <a:latin typeface="Assistant"/>
              </a:rPr>
              <a:t>s˘a aib˘a o corelat, ie mic˘a sau deloc cu majoritatea celorlalte variabile, dup˘a cum</a:t>
            </a:r>
          </a:p>
          <a:p>
            <a:pPr>
              <a:lnSpc>
                <a:spcPts val="2940"/>
              </a:lnSpc>
              <a:spcBef>
                <a:spcPct val="0"/>
              </a:spcBef>
            </a:pPr>
            <a:r>
              <a:rPr lang="en-US" sz="2100" spc="-21">
                <a:solidFill>
                  <a:srgbClr val="FFFFFF"/>
                </a:solidFill>
                <a:latin typeface="Assistant"/>
              </a:rPr>
              <a:t>indic˘a dimensiunea mic˘a a cercului.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DAF29C7A3Rw</dc:identifier>
  <dcterms:modified xsi:type="dcterms:W3CDTF">2011-08-01T06:04:30Z</dcterms:modified>
  <cp:revision>1</cp:revision>
  <dc:title>Analizarea Preferințelor Utilizatorului Spotify pentru Recomandări Personalizate</dc:title>
</cp:coreProperties>
</file>